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embeddedFontLst>
    <p:embeddedFont>
      <p:font typeface="Calibri" panose="020F0502020204030204"/>
      <p:regular r:id="rId27"/>
      <p:bold r:id="rId28"/>
      <p:italic r:id="rId29"/>
      <p:boldItalic r:id="rId30"/>
    </p:embeddedFont>
    <p:embeddedFont>
      <p:font typeface="Plus Jakarta Sans"/>
      <p:regular r:id="rId31"/>
      <p:bold r:id="rId32"/>
      <p:italic r:id="rId33"/>
      <p:boldItalic r:id="rId34"/>
    </p:embeddedFont>
    <p:embeddedFont>
      <p:font typeface="Playfair Display"/>
      <p:regular r:id="rId35"/>
      <p:bold r:id="rId36"/>
      <p:italic r:id="rId37"/>
      <p:boldItalic r:id="rId38"/>
    </p:embeddedFont>
    <p:embeddedFont>
      <p:font typeface="Plus Jakarta Sans SemiBold"/>
      <p:regular r:id="rId39"/>
      <p:bold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74" userDrawn="1">
          <p15:clr>
            <a:srgbClr val="000000"/>
          </p15:clr>
        </p15:guide>
        <p15:guide id="2" pos="285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2174"/>
        <p:guide pos="285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font" Target="fonts/font15.fntdata"/><Relationship Id="rId40" Type="http://schemas.openxmlformats.org/officeDocument/2006/relationships/font" Target="fonts/font14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8" Type="http://schemas.openxmlformats.org/officeDocument/2006/relationships/font" Target="fonts/font12.fntdata"/><Relationship Id="rId37" Type="http://schemas.openxmlformats.org/officeDocument/2006/relationships/font" Target="fonts/font11.fntdata"/><Relationship Id="rId36" Type="http://schemas.openxmlformats.org/officeDocument/2006/relationships/font" Target="fonts/font10.fntdata"/><Relationship Id="rId35" Type="http://schemas.openxmlformats.org/officeDocument/2006/relationships/font" Target="fonts/font9.fntdata"/><Relationship Id="rId34" Type="http://schemas.openxmlformats.org/officeDocument/2006/relationships/font" Target="fonts/font8.fntdata"/><Relationship Id="rId33" Type="http://schemas.openxmlformats.org/officeDocument/2006/relationships/font" Target="fonts/font7.fntdata"/><Relationship Id="rId32" Type="http://schemas.openxmlformats.org/officeDocument/2006/relationships/font" Target="fonts/font6.fntdata"/><Relationship Id="rId31" Type="http://schemas.openxmlformats.org/officeDocument/2006/relationships/font" Target="fonts/font5.fntdata"/><Relationship Id="rId30" Type="http://schemas.openxmlformats.org/officeDocument/2006/relationships/font" Target="fonts/font4.fntdata"/><Relationship Id="rId3" Type="http://schemas.openxmlformats.org/officeDocument/2006/relationships/slide" Target="slides/slide1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 spc="0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5" name="Google Shape;245;p10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69" name="Google Shape;269;p1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0" name="Google Shape;290;p1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8" name="Google Shape;318;p1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1" name="Google Shape;331;p1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9" name="Google Shape;379;p1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8" name="Google Shape;398;p1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5" name="Google Shape;415;p1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8" name="Google Shape;428;p18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5" name="Google Shape;445;p19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93;p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5" name="Google Shape;465;p20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29;p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" name="Google Shape;146;p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9" name="Google Shape;169;p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8" name="Google Shape;208;p8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6" name="Google Shape;226;p9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/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/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 spc="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6.jpe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7.png"/><Relationship Id="rId8" Type="http://schemas.openxmlformats.org/officeDocument/2006/relationships/image" Target="../media/image56.png"/><Relationship Id="rId7" Type="http://schemas.openxmlformats.org/officeDocument/2006/relationships/hyperlink" Target="https://doi.org/10.5281/zenodo.22085163" TargetMode="External"/><Relationship Id="rId6" Type="http://schemas.openxmlformats.org/officeDocument/2006/relationships/image" Target="../media/image55.png"/><Relationship Id="rId5" Type="http://schemas.openxmlformats.org/officeDocument/2006/relationships/hyperlink" Target="https://doi.org/10.5281/zenodo.22047202" TargetMode="External"/><Relationship Id="rId4" Type="http://schemas.openxmlformats.org/officeDocument/2006/relationships/image" Target="../media/image54.png"/><Relationship Id="rId3" Type="http://schemas.openxmlformats.org/officeDocument/2006/relationships/hyperlink" Target="https://doi.org/10.5281/zenodo.22047201" TargetMode="External"/><Relationship Id="rId2" Type="http://schemas.openxmlformats.org/officeDocument/2006/relationships/image" Target="../media/image53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8.png"/><Relationship Id="rId1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9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0.png"/><Relationship Id="rId1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3.jpeg"/><Relationship Id="rId1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0" Type="http://schemas.openxmlformats.org/officeDocument/2006/relationships/notesSlide" Target="../notesSlides/notesSlide19.xml"/><Relationship Id="rId1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14960" y="1362481"/>
            <a:ext cx="5867400" cy="276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Labs, Inc.</a:t>
            </a:r>
            <a:endParaRPr lang="en-US" sz="1200" b="1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86" name="Google Shape;86;p13"/>
          <p:cNvSpPr txBox="1"/>
          <p:nvPr>
            <p:custDataLst>
              <p:tags r:id="rId2"/>
            </p:custDataLst>
          </p:nvPr>
        </p:nvSpPr>
        <p:spPr>
          <a:xfrm>
            <a:off x="571500" y="1639341"/>
            <a:ext cx="6160770" cy="162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Building the Future of</a:t>
            </a:r>
            <a:br>
              <a:rPr lang="en-US"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32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Local-First Personal</a:t>
            </a:r>
            <a:br>
              <a:rPr lang="en-US"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32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Health Intelligence</a:t>
            </a:r>
            <a:endParaRPr lang="en-US" sz="32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571500" y="3542258"/>
            <a:ext cx="5867400" cy="62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6B2E2E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 privacy-first health intelligence ecosystem connecting knowledge, intelligence, research, and personal health.</a:t>
            </a:r>
            <a:endParaRPr lang="en-US" sz="1350" b="1" i="0" u="none" strike="noStrike" cap="none">
              <a:solidFill>
                <a:srgbClr val="6B2E2E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571500" y="4199483"/>
            <a:ext cx="5867400" cy="1626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Stage:</a:t>
            </a:r>
            <a:r>
              <a:rPr lang="en-US" sz="1050" b="0" i="0" u="none" strike="noStrike" cap="non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Early-Stage Health-Tech Company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050" b="1" i="0" u="none" strike="noStrike" cap="non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Status:</a:t>
            </a:r>
            <a:r>
              <a:rPr lang="en-US" sz="1050" b="0" i="0" u="none" strike="noStrike" cap="non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Product &amp; Research Foundation Established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050" b="1" i="0" u="none" strike="noStrike" cap="non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Differentiation:</a:t>
            </a:r>
            <a:r>
              <a:rPr lang="en-US" sz="1050" b="0" i="0" u="none" strike="noStrike" cap="non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Local-first architecture, structured health intelligence, evidence-oriented research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050" b="0" i="0" u="none" strike="noStrike" cap="non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nhos.health | founder@nhos.health | +1 (347) 779-4718</a:t>
            </a:r>
            <a:endParaRPr lang="en-US" sz="1050" b="0" i="0" u="none" strike="noStrike" cap="none">
              <a:solidFill>
                <a:srgbClr val="555555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2" name="Picture 1" descr="NHOS_Ban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820" y="920750"/>
            <a:ext cx="4829810" cy="4829810"/>
          </a:xfrm>
          <a:prstGeom prst="rect">
            <a:avLst/>
          </a:prstGeom>
        </p:spPr>
      </p:pic>
      <p:pic>
        <p:nvPicPr>
          <p:cNvPr id="6" name="Picture 5" descr="icon-1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960" y="131445"/>
            <a:ext cx="122872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2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2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374106"/>
            <a:ext cx="542925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2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191250" y="2374106"/>
            <a:ext cx="542925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2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1500" y="3498056"/>
            <a:ext cx="542925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2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191250" y="3498056"/>
            <a:ext cx="542925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2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71500" y="4574381"/>
            <a:ext cx="54292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2" descr="image.png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6191250" y="4574381"/>
            <a:ext cx="5429250" cy="5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2"/>
          <p:cNvSpPr txBox="1"/>
          <p:nvPr/>
        </p:nvSpPr>
        <p:spPr>
          <a:xfrm>
            <a:off x="1676400" y="2031206"/>
            <a:ext cx="8839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intelligence layer is designed to make health information more structured, connected, contextual, and usable across the NHOS ecosystem.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55" name="Google Shape;255;p22"/>
          <p:cNvSpPr txBox="1"/>
          <p:nvPr/>
        </p:nvSpPr>
        <p:spPr>
          <a:xfrm>
            <a:off x="2438400" y="5250656"/>
            <a:ext cx="7315200" cy="15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666666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Counts reflect the NHOS knowledge base as of March 2026. NHOS does not provide diagnosis, emergency guidance, or professional medical care.</a:t>
            </a:r>
            <a:endParaRPr lang="en-US" sz="825" b="0" i="0" u="none" strike="noStrike" cap="none">
              <a:solidFill>
                <a:srgbClr val="666666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56" name="Google Shape;256;p22"/>
          <p:cNvSpPr txBox="1"/>
          <p:nvPr/>
        </p:nvSpPr>
        <p:spPr>
          <a:xfrm>
            <a:off x="771525" y="2526506"/>
            <a:ext cx="5280660" cy="18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📚  560+ Health Conditions</a:t>
            </a:r>
            <a:endParaRPr lang="en-US" sz="12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7" name="Google Shape;257;p22"/>
          <p:cNvSpPr txBox="1"/>
          <p:nvPr/>
        </p:nvSpPr>
        <p:spPr>
          <a:xfrm>
            <a:off x="771525" y="2783681"/>
            <a:ext cx="50292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Structured condition and health-topic knowledge supporting the NHOS intelligence layer.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58" name="Google Shape;258;p22"/>
          <p:cNvSpPr txBox="1"/>
          <p:nvPr/>
        </p:nvSpPr>
        <p:spPr>
          <a:xfrm>
            <a:off x="6391275" y="2526506"/>
            <a:ext cx="5280660" cy="18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🌿  1,450+ Herbal Profiles</a:t>
            </a:r>
            <a:endParaRPr lang="en-US" sz="12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9" name="Google Shape;259;p22"/>
          <p:cNvSpPr txBox="1"/>
          <p:nvPr/>
        </p:nvSpPr>
        <p:spPr>
          <a:xfrm>
            <a:off x="6391275" y="2783681"/>
            <a:ext cx="50292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Structured herbal/remedy profiles integrated into the NHOS knowledge infrastructure.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60" name="Google Shape;260;p22"/>
          <p:cNvSpPr txBox="1"/>
          <p:nvPr/>
        </p:nvSpPr>
        <p:spPr>
          <a:xfrm>
            <a:off x="771525" y="3650456"/>
            <a:ext cx="5280660" cy="18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🔗  13,000+ Symptom Mappings</a:t>
            </a:r>
            <a:endParaRPr lang="en-US" sz="12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61" name="Google Shape;261;p22"/>
          <p:cNvSpPr txBox="1"/>
          <p:nvPr/>
        </p:nvSpPr>
        <p:spPr>
          <a:xfrm>
            <a:off x="771525" y="3907631"/>
            <a:ext cx="50292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Structured relationships connecting symptoms with relevant health conditions and knowledge pathways.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62" name="Google Shape;262;p22"/>
          <p:cNvSpPr txBox="1"/>
          <p:nvPr/>
        </p:nvSpPr>
        <p:spPr>
          <a:xfrm>
            <a:off x="6391275" y="3650456"/>
            <a:ext cx="5280660" cy="18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📖  1,500+ Academic References</a:t>
            </a:r>
            <a:endParaRPr lang="en-US" sz="12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63" name="Google Shape;263;p22"/>
          <p:cNvSpPr txBox="1"/>
          <p:nvPr/>
        </p:nvSpPr>
        <p:spPr>
          <a:xfrm>
            <a:off x="6391275" y="3907631"/>
            <a:ext cx="50292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Academic and peer-reviewed sources supporting the broader NHOS evidence infrastructure.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64" name="Google Shape;264;p22"/>
          <p:cNvSpPr txBox="1"/>
          <p:nvPr/>
        </p:nvSpPr>
        <p:spPr>
          <a:xfrm>
            <a:off x="723900" y="4679156"/>
            <a:ext cx="51244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🧠 </a:t>
            </a:r>
            <a:r>
              <a:rPr lang="en-US" sz="97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NIME™</a:t>
            </a: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NHOS Intelligence Matrix Engine™, the architectural framework for organizing, connecting, and processing health intelligence.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65" name="Google Shape;265;p22"/>
          <p:cNvSpPr txBox="1"/>
          <p:nvPr/>
        </p:nvSpPr>
        <p:spPr>
          <a:xfrm>
            <a:off x="6343650" y="4679156"/>
            <a:ext cx="51244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🛡️ </a:t>
            </a:r>
            <a:r>
              <a:rPr lang="en-US" sz="97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Health-Tech Copywriting Integrity Checker™</a:t>
            </a: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Technology designed around local intelligence and evidence-oriented validation.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66" name="Google Shape;266;p22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NHOS Intelligence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23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3"/>
          <p:cNvSpPr txBox="1"/>
          <p:nvPr/>
        </p:nvSpPr>
        <p:spPr>
          <a:xfrm>
            <a:off x="571500" y="1833562"/>
            <a:ext cx="58674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is designed as an ecosystem architecture—not simply as a collection of independent applications.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571500" y="5291137"/>
            <a:ext cx="58674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1" u="none" strike="noStrike" cap="none">
                <a:solidFill>
                  <a:srgbClr val="666666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supports personal health organization and wellness workflows. It does not provide diagnosis or professional medical care.</a:t>
            </a:r>
            <a:endParaRPr lang="en-US" sz="825" b="0" i="1" u="none" strike="noStrike" cap="none">
              <a:solidFill>
                <a:srgbClr val="666666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76" name="Google Shape;276;p23"/>
          <p:cNvSpPr txBox="1"/>
          <p:nvPr/>
        </p:nvSpPr>
        <p:spPr>
          <a:xfrm>
            <a:off x="857250" y="2347912"/>
            <a:ext cx="5581650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Local-First: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Core experiences prioritize local execution and user-controlled info.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77" name="Google Shape;277;p23"/>
          <p:cNvSpPr txBox="1"/>
          <p:nvPr/>
        </p:nvSpPr>
        <p:spPr>
          <a:xfrm>
            <a:off x="857250" y="2695575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Offline-Capable: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Defined workflows can operate without continuous network connectivity.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78" name="Google Shape;278;p23"/>
          <p:cNvSpPr txBox="1"/>
          <p:nvPr/>
        </p:nvSpPr>
        <p:spPr>
          <a:xfrm>
            <a:off x="857250" y="3257550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Interconnected: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Applications participate in shared workflows and contextual transitions.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79" name="Google Shape;279;p23"/>
          <p:cNvSpPr txBox="1"/>
          <p:nvPr/>
        </p:nvSpPr>
        <p:spPr>
          <a:xfrm>
            <a:off x="857250" y="3819525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Evidence-Oriented: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Health info organized with references, guidelines, and contextual evidence.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80" name="Google Shape;280;p23"/>
          <p:cNvSpPr txBox="1"/>
          <p:nvPr/>
        </p:nvSpPr>
        <p:spPr>
          <a:xfrm>
            <a:off x="857250" y="4381500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Modular: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Specialized apps operate independently while participating in the ecosystem.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81" name="Google Shape;281;p23"/>
          <p:cNvSpPr txBox="1"/>
          <p:nvPr/>
        </p:nvSpPr>
        <p:spPr>
          <a:xfrm>
            <a:off x="857250" y="4943475"/>
            <a:ext cx="5581650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Privacy-Oriented: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Minimization of unnecessary external data transmission.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282" name="Google Shape;282;p23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719387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3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3281362"/>
            <a:ext cx="21907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3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1500" y="3843337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3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71500" y="44053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3" descr="image.png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71500" y="4967287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3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Technology Designed Around Local Intelligence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2" name="Picture 1" descr="C:/Users/adeda/Downloads/NHOS_Tech.jpegNHOS_Tech"/>
          <p:cNvPicPr>
            <a:picLocks noChangeAspect="1"/>
          </p:cNvPicPr>
          <p:nvPr/>
        </p:nvPicPr>
        <p:blipFill>
          <a:blip r:embed="rId7"/>
          <a:srcRect l="5898" r="5898"/>
          <a:stretch>
            <a:fillRect/>
          </a:stretch>
        </p:blipFill>
        <p:spPr>
          <a:xfrm>
            <a:off x="6732905" y="1833245"/>
            <a:ext cx="5147945" cy="38919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2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4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343150"/>
            <a:ext cx="11049000" cy="376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4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2862262"/>
            <a:ext cx="3429000" cy="862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4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381500" y="2862262"/>
            <a:ext cx="3429000" cy="862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4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191500" y="2862262"/>
            <a:ext cx="3429000" cy="862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4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1500" y="4105275"/>
            <a:ext cx="3429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4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381500" y="4105275"/>
            <a:ext cx="3429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4" descr="image.png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191500" y="4105275"/>
            <a:ext cx="3429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4"/>
          <p:cNvSpPr txBox="1"/>
          <p:nvPr/>
        </p:nvSpPr>
        <p:spPr>
          <a:xfrm>
            <a:off x="2052637" y="1985962"/>
            <a:ext cx="8086725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Labs designs around the principle that personal health information should remain under meaningful user control.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01" name="Google Shape;301;p24"/>
          <p:cNvSpPr txBox="1"/>
          <p:nvPr/>
        </p:nvSpPr>
        <p:spPr>
          <a:xfrm>
            <a:off x="2914650" y="5295900"/>
            <a:ext cx="6362700" cy="15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666666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supports personal health organization and wellness workflows. It does not provide diagnosis or professional medical care.</a:t>
            </a:r>
            <a:endParaRPr lang="en-US" sz="825" b="0" i="0" u="none" strike="noStrike" cap="none">
              <a:solidFill>
                <a:srgbClr val="666666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02" name="Google Shape;302;p24"/>
          <p:cNvSpPr txBox="1"/>
          <p:nvPr/>
        </p:nvSpPr>
        <p:spPr>
          <a:xfrm>
            <a:off x="752475" y="2438400"/>
            <a:ext cx="1072515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Important:</a:t>
            </a:r>
            <a:r>
              <a:rPr lang="en-US" sz="975" b="0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Privacy-oriented architecture is a design objective—not a substitute for empirical security validation.</a:t>
            </a:r>
            <a:endParaRPr lang="en-US" sz="975" b="0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03" name="Google Shape;303;p24"/>
          <p:cNvSpPr txBox="1"/>
          <p:nvPr/>
        </p:nvSpPr>
        <p:spPr>
          <a:xfrm>
            <a:off x="723900" y="3014662"/>
            <a:ext cx="328041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🔒  Local Processing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04" name="Google Shape;304;p24"/>
          <p:cNvSpPr txBox="1"/>
          <p:nvPr/>
        </p:nvSpPr>
        <p:spPr>
          <a:xfrm>
            <a:off x="723900" y="3386137"/>
            <a:ext cx="31242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Process info locally where functionally appropriate.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05" name="Google Shape;305;p24"/>
          <p:cNvSpPr txBox="1"/>
          <p:nvPr/>
        </p:nvSpPr>
        <p:spPr>
          <a:xfrm>
            <a:off x="4533900" y="3014662"/>
            <a:ext cx="328041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📴  Offline Capability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06" name="Google Shape;306;p24"/>
          <p:cNvSpPr txBox="1"/>
          <p:nvPr/>
        </p:nvSpPr>
        <p:spPr>
          <a:xfrm>
            <a:off x="4533900" y="3386137"/>
            <a:ext cx="31242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Reduce dependence on continuous connectivity.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07" name="Google Shape;307;p24"/>
          <p:cNvSpPr txBox="1"/>
          <p:nvPr/>
        </p:nvSpPr>
        <p:spPr>
          <a:xfrm>
            <a:off x="8343900" y="3014662"/>
            <a:ext cx="328041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🚫  No Routine Tracking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08" name="Google Shape;308;p24"/>
          <p:cNvSpPr txBox="1"/>
          <p:nvPr/>
        </p:nvSpPr>
        <p:spPr>
          <a:xfrm>
            <a:off x="8343900" y="3386137"/>
            <a:ext cx="31242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Designed without routine behavioral tracking.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09" name="Google Shape;309;p24"/>
          <p:cNvSpPr txBox="1"/>
          <p:nvPr/>
        </p:nvSpPr>
        <p:spPr>
          <a:xfrm>
            <a:off x="723900" y="4257675"/>
            <a:ext cx="328041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👤 User Control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10" name="Google Shape;310;p24"/>
          <p:cNvSpPr txBox="1"/>
          <p:nvPr/>
        </p:nvSpPr>
        <p:spPr>
          <a:xfrm>
            <a:off x="723900" y="4629150"/>
            <a:ext cx="31242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Personal data built around user-controlled local storage.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11" name="Google Shape;311;p24"/>
          <p:cNvSpPr txBox="1"/>
          <p:nvPr/>
        </p:nvSpPr>
        <p:spPr>
          <a:xfrm>
            <a:off x="4533900" y="4257675"/>
            <a:ext cx="328041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📦  Data Minimization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12" name="Google Shape;312;p24"/>
          <p:cNvSpPr txBox="1"/>
          <p:nvPr/>
        </p:nvSpPr>
        <p:spPr>
          <a:xfrm>
            <a:off x="4533900" y="4629150"/>
            <a:ext cx="31242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Minimize unnecessary transmission and external exposure.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13" name="Google Shape;313;p24"/>
          <p:cNvSpPr txBox="1"/>
          <p:nvPr/>
        </p:nvSpPr>
        <p:spPr>
          <a:xfrm>
            <a:off x="8343900" y="4257675"/>
            <a:ext cx="328041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🛡  Security by Design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14" name="Google Shape;314;p24"/>
          <p:cNvSpPr txBox="1"/>
          <p:nvPr/>
        </p:nvSpPr>
        <p:spPr>
          <a:xfrm>
            <a:off x="8343900" y="4629150"/>
            <a:ext cx="31242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Incorporated directly into core architectural decisions.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15" name="Google Shape;315;p24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Privacy Is an Architectural Principle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25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5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3676650"/>
            <a:ext cx="5867400" cy="86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5"/>
          <p:cNvSpPr txBox="1"/>
          <p:nvPr/>
        </p:nvSpPr>
        <p:spPr>
          <a:xfrm>
            <a:off x="571500" y="2119947"/>
            <a:ext cx="58674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Labs treats research as an evidence-building process rather than a substitute for evidence.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23" name="Google Shape;323;p25"/>
          <p:cNvSpPr txBox="1"/>
          <p:nvPr/>
        </p:nvSpPr>
        <p:spPr>
          <a:xfrm>
            <a:off x="571500" y="2533650"/>
            <a:ext cx="5867400" cy="276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🔬   Research Areas:</a:t>
            </a: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Local Intelligence Architecture • NIME™ Architecture • NHOS Track Intelligence • Health-Tech Copywriting Integrity Checker™</a:t>
            </a:r>
            <a:endParaRPr lang="en-US" sz="900" b="0" i="0" u="none" strike="noStrike" cap="non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24" name="Google Shape;324;p25"/>
          <p:cNvSpPr txBox="1"/>
          <p:nvPr/>
        </p:nvSpPr>
        <p:spPr>
          <a:xfrm>
            <a:off x="571500" y="2914650"/>
            <a:ext cx="5867400" cy="276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📋   Evidence Discipline:</a:t>
            </a: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Implemented → Measured | Preliminary Evidence → Validation Planned | Future Research — ongoing</a:t>
            </a:r>
            <a:endParaRPr lang="en-US" sz="900" b="0" i="0" u="none" strike="noStrike" cap="non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25" name="Google Shape;325;p25"/>
          <p:cNvSpPr txBox="1"/>
          <p:nvPr/>
        </p:nvSpPr>
        <p:spPr>
          <a:xfrm>
            <a:off x="571500" y="3338195"/>
            <a:ext cx="5867400" cy="276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📄   Featured Publications (DOI-indexed):</a:t>
            </a:r>
            <a:endParaRPr lang="en-US" sz="1200" b="1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27" name="Google Shape;327;p25"/>
          <p:cNvSpPr txBox="1"/>
          <p:nvPr/>
        </p:nvSpPr>
        <p:spPr>
          <a:xfrm>
            <a:off x="6844665" y="2250440"/>
            <a:ext cx="4792980" cy="92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50" b="0" i="0" u="none" strike="noStrike" cap="none">
              <a:solidFill>
                <a:srgbClr val="6B2E2E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  <a:p>
            <a:pPr marL="0" marR="0" lvl="0" indent="0" algn="ctr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i="0" u="none" strike="noStrike" cap="none">
              <a:solidFill>
                <a:srgbClr val="C00000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328" name="Google Shape;328;p25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From Architecture to Evidence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2" name="Picture 1" descr="Zenodo_1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9900" y="3230880"/>
            <a:ext cx="4834255" cy="540385"/>
          </a:xfrm>
          <a:prstGeom prst="rect">
            <a:avLst/>
          </a:prstGeom>
        </p:spPr>
      </p:pic>
      <p:pic>
        <p:nvPicPr>
          <p:cNvPr id="3" name="Picture 2" descr="Zenodo_2_NME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0535" y="3759200"/>
            <a:ext cx="4833620" cy="514985"/>
          </a:xfrm>
          <a:prstGeom prst="rect">
            <a:avLst/>
          </a:prstGeom>
        </p:spPr>
      </p:pic>
      <p:pic>
        <p:nvPicPr>
          <p:cNvPr id="5" name="Picture 4" descr="Zenodo_4_Architecture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6880" y="4803140"/>
            <a:ext cx="4867275" cy="503555"/>
          </a:xfrm>
          <a:prstGeom prst="rect">
            <a:avLst/>
          </a:prstGeom>
        </p:spPr>
      </p:pic>
      <p:pic>
        <p:nvPicPr>
          <p:cNvPr id="7" name="Picture 6" descr="Screenshot_9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4025" y="1450340"/>
            <a:ext cx="4810125" cy="1780540"/>
          </a:xfrm>
          <a:prstGeom prst="rect">
            <a:avLst/>
          </a:prstGeom>
        </p:spPr>
      </p:pic>
      <p:pic>
        <p:nvPicPr>
          <p:cNvPr id="8" name="Picture 7" descr="Screenshot_9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6880" y="4274185"/>
            <a:ext cx="4839970" cy="5346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26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6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757487"/>
            <a:ext cx="247650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6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429000" y="2757487"/>
            <a:ext cx="247650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6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286500" y="2757487"/>
            <a:ext cx="247650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6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144000" y="2757487"/>
            <a:ext cx="2476500" cy="178117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6"/>
          <p:cNvSpPr txBox="1"/>
          <p:nvPr/>
        </p:nvSpPr>
        <p:spPr>
          <a:xfrm>
            <a:off x="3048000" y="2329180"/>
            <a:ext cx="6139815" cy="334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Product, intelligence, research, and corporate milestones established.</a:t>
            </a:r>
            <a:endParaRPr lang="en-US" b="1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39" name="Google Shape;339;p26"/>
          <p:cNvSpPr txBox="1"/>
          <p:nvPr/>
        </p:nvSpPr>
        <p:spPr>
          <a:xfrm>
            <a:off x="571500" y="4681537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5555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initial technology, product environment, research program, and corporate structure are in place. The next phase is user learning, independent evaluation, strategic collaboration, and responsible ecosystem development.</a:t>
            </a:r>
            <a:endParaRPr lang="en-US" sz="900" b="0" i="0" u="none" strike="noStrike" cap="none">
              <a:solidFill>
                <a:srgbClr val="555555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40" name="Google Shape;340;p26"/>
          <p:cNvSpPr txBox="1"/>
          <p:nvPr/>
        </p:nvSpPr>
        <p:spPr>
          <a:xfrm>
            <a:off x="723900" y="2909887"/>
            <a:ext cx="228028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📱 NHOS Track™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41" name="Google Shape;341;p26"/>
          <p:cNvSpPr txBox="1"/>
          <p:nvPr/>
        </p:nvSpPr>
        <p:spPr>
          <a:xfrm>
            <a:off x="3581400" y="2909887"/>
            <a:ext cx="228028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🧠  Intelligence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42" name="Google Shape;342;p26"/>
          <p:cNvSpPr txBox="1"/>
          <p:nvPr/>
        </p:nvSpPr>
        <p:spPr>
          <a:xfrm>
            <a:off x="6438900" y="2909887"/>
            <a:ext cx="228028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📚  Research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43" name="Google Shape;343;p26"/>
          <p:cNvSpPr txBox="1"/>
          <p:nvPr/>
        </p:nvSpPr>
        <p:spPr>
          <a:xfrm>
            <a:off x="9296400" y="2909887"/>
            <a:ext cx="228028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🏢  Corporate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44" name="Google Shape;344;p26"/>
          <p:cNvSpPr txBox="1"/>
          <p:nvPr/>
        </p:nvSpPr>
        <p:spPr>
          <a:xfrm>
            <a:off x="838200" y="3281362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45" name="Google Shape;345;p26"/>
          <p:cNvSpPr txBox="1"/>
          <p:nvPr/>
        </p:nvSpPr>
        <p:spPr>
          <a:xfrm>
            <a:off x="914400" y="3281362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Production app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46" name="Google Shape;346;p26"/>
          <p:cNvSpPr txBox="1"/>
          <p:nvPr/>
        </p:nvSpPr>
        <p:spPr>
          <a:xfrm>
            <a:off x="838200" y="3557587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47" name="Google Shape;347;p26"/>
          <p:cNvSpPr txBox="1"/>
          <p:nvPr/>
        </p:nvSpPr>
        <p:spPr>
          <a:xfrm>
            <a:off x="914400" y="3557587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Hundreds of functions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48" name="Google Shape;348;p26"/>
          <p:cNvSpPr txBox="1"/>
          <p:nvPr/>
        </p:nvSpPr>
        <p:spPr>
          <a:xfrm>
            <a:off x="838200" y="3833812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49" name="Google Shape;349;p26"/>
          <p:cNvSpPr txBox="1"/>
          <p:nvPr/>
        </p:nvSpPr>
        <p:spPr>
          <a:xfrm>
            <a:off x="914400" y="3833812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Google Play distribution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0" name="Google Shape;350;p26"/>
          <p:cNvSpPr txBox="1"/>
          <p:nvPr/>
        </p:nvSpPr>
        <p:spPr>
          <a:xfrm>
            <a:off x="838200" y="4110037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1" name="Google Shape;351;p26"/>
          <p:cNvSpPr txBox="1"/>
          <p:nvPr/>
        </p:nvSpPr>
        <p:spPr>
          <a:xfrm>
            <a:off x="914400" y="4110037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Consumer landing page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2" name="Google Shape;352;p26"/>
          <p:cNvSpPr txBox="1"/>
          <p:nvPr/>
        </p:nvSpPr>
        <p:spPr>
          <a:xfrm>
            <a:off x="3695700" y="3281362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3" name="Google Shape;353;p26"/>
          <p:cNvSpPr txBox="1"/>
          <p:nvPr/>
        </p:nvSpPr>
        <p:spPr>
          <a:xfrm>
            <a:off x="3771900" y="3281362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Structured knowledge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4" name="Google Shape;354;p26"/>
          <p:cNvSpPr txBox="1"/>
          <p:nvPr/>
        </p:nvSpPr>
        <p:spPr>
          <a:xfrm>
            <a:off x="3695700" y="3557587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5" name="Google Shape;355;p26"/>
          <p:cNvSpPr txBox="1"/>
          <p:nvPr/>
        </p:nvSpPr>
        <p:spPr>
          <a:xfrm>
            <a:off x="3771900" y="3557587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Oracle Hybrid Search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6" name="Google Shape;356;p26"/>
          <p:cNvSpPr txBox="1"/>
          <p:nvPr/>
        </p:nvSpPr>
        <p:spPr>
          <a:xfrm>
            <a:off x="3695700" y="3833812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7" name="Google Shape;357;p26"/>
          <p:cNvSpPr txBox="1"/>
          <p:nvPr/>
        </p:nvSpPr>
        <p:spPr>
          <a:xfrm>
            <a:off x="3771900" y="3833812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NIME™ architecture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8" name="Google Shape;358;p26"/>
          <p:cNvSpPr txBox="1"/>
          <p:nvPr/>
        </p:nvSpPr>
        <p:spPr>
          <a:xfrm>
            <a:off x="3695700" y="4110037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59" name="Google Shape;359;p26"/>
          <p:cNvSpPr txBox="1"/>
          <p:nvPr/>
        </p:nvSpPr>
        <p:spPr>
          <a:xfrm>
            <a:off x="3771900" y="4110037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Local Intelligence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0" name="Google Shape;360;p26"/>
          <p:cNvSpPr txBox="1"/>
          <p:nvPr/>
        </p:nvSpPr>
        <p:spPr>
          <a:xfrm>
            <a:off x="6553200" y="3281362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1" name="Google Shape;361;p26"/>
          <p:cNvSpPr txBox="1"/>
          <p:nvPr/>
        </p:nvSpPr>
        <p:spPr>
          <a:xfrm>
            <a:off x="6629400" y="3281362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Research Program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2" name="Google Shape;362;p26"/>
          <p:cNvSpPr txBox="1"/>
          <p:nvPr/>
        </p:nvSpPr>
        <p:spPr>
          <a:xfrm>
            <a:off x="6553200" y="3557587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3" name="Google Shape;363;p26"/>
          <p:cNvSpPr txBox="1"/>
          <p:nvPr/>
        </p:nvSpPr>
        <p:spPr>
          <a:xfrm>
            <a:off x="6629400" y="3557587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DOI-indexed papers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4" name="Google Shape;364;p26"/>
          <p:cNvSpPr txBox="1"/>
          <p:nvPr/>
        </p:nvSpPr>
        <p:spPr>
          <a:xfrm>
            <a:off x="6553200" y="3833812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5" name="Google Shape;365;p26"/>
          <p:cNvSpPr txBox="1"/>
          <p:nvPr/>
        </p:nvSpPr>
        <p:spPr>
          <a:xfrm>
            <a:off x="6629400" y="3833812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Validation frameworks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6" name="Google Shape;366;p26"/>
          <p:cNvSpPr txBox="1"/>
          <p:nvPr/>
        </p:nvSpPr>
        <p:spPr>
          <a:xfrm>
            <a:off x="6553200" y="4110037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7" name="Google Shape;367;p26"/>
          <p:cNvSpPr txBox="1"/>
          <p:nvPr/>
        </p:nvSpPr>
        <p:spPr>
          <a:xfrm>
            <a:off x="6629400" y="4110037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Integrity Checker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8" name="Google Shape;368;p26"/>
          <p:cNvSpPr txBox="1"/>
          <p:nvPr/>
        </p:nvSpPr>
        <p:spPr>
          <a:xfrm>
            <a:off x="9410700" y="3281362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69" name="Google Shape;369;p26"/>
          <p:cNvSpPr txBox="1"/>
          <p:nvPr/>
        </p:nvSpPr>
        <p:spPr>
          <a:xfrm>
            <a:off x="9486900" y="3281362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Labs identity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70" name="Google Shape;370;p26"/>
          <p:cNvSpPr txBox="1"/>
          <p:nvPr/>
        </p:nvSpPr>
        <p:spPr>
          <a:xfrm>
            <a:off x="9410700" y="3557587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71" name="Google Shape;371;p26"/>
          <p:cNvSpPr txBox="1"/>
          <p:nvPr/>
        </p:nvSpPr>
        <p:spPr>
          <a:xfrm>
            <a:off x="9486900" y="3557587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D-U-N-S registration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72" name="Google Shape;372;p26"/>
          <p:cNvSpPr txBox="1"/>
          <p:nvPr/>
        </p:nvSpPr>
        <p:spPr>
          <a:xfrm>
            <a:off x="9410700" y="3833812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73" name="Google Shape;373;p26"/>
          <p:cNvSpPr txBox="1"/>
          <p:nvPr/>
        </p:nvSpPr>
        <p:spPr>
          <a:xfrm>
            <a:off x="9486900" y="3833812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Commercialization path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74" name="Google Shape;374;p26"/>
          <p:cNvSpPr txBox="1"/>
          <p:nvPr/>
        </p:nvSpPr>
        <p:spPr>
          <a:xfrm>
            <a:off x="9410700" y="4110037"/>
            <a:ext cx="76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75" name="Google Shape;375;p26"/>
          <p:cNvSpPr txBox="1"/>
          <p:nvPr/>
        </p:nvSpPr>
        <p:spPr>
          <a:xfrm>
            <a:off x="9486900" y="4110037"/>
            <a:ext cx="19812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Partnership outreach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76" name="Google Shape;376;p26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NHOS Development Foundation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27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7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3117056"/>
            <a:ext cx="2476500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7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429000" y="3117056"/>
            <a:ext cx="2476500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7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286500" y="3117056"/>
            <a:ext cx="2476500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7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144000" y="3117056"/>
            <a:ext cx="2476500" cy="17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7"/>
          <p:cNvSpPr txBox="1"/>
          <p:nvPr/>
        </p:nvSpPr>
        <p:spPr>
          <a:xfrm>
            <a:off x="3048635" y="2700020"/>
            <a:ext cx="6095365" cy="417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is designed to support different forms of aligned participation.</a:t>
            </a:r>
            <a:endParaRPr lang="en-US" b="1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87" name="Google Shape;387;p27"/>
          <p:cNvSpPr txBox="1"/>
          <p:nvPr/>
        </p:nvSpPr>
        <p:spPr>
          <a:xfrm>
            <a:off x="819150" y="3364706"/>
            <a:ext cx="208026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🔬  Research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88" name="Google Shape;388;p27"/>
          <p:cNvSpPr txBox="1"/>
          <p:nvPr/>
        </p:nvSpPr>
        <p:spPr>
          <a:xfrm>
            <a:off x="819150" y="3736181"/>
            <a:ext cx="198120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Independent evaluation, publications, validation frameworks, and institutional inquiry.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89" name="Google Shape;389;p27"/>
          <p:cNvSpPr txBox="1"/>
          <p:nvPr/>
        </p:nvSpPr>
        <p:spPr>
          <a:xfrm>
            <a:off x="3676650" y="3364706"/>
            <a:ext cx="208026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💻  Technology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90" name="Google Shape;390;p27"/>
          <p:cNvSpPr txBox="1"/>
          <p:nvPr/>
        </p:nvSpPr>
        <p:spPr>
          <a:xfrm>
            <a:off x="3676650" y="3736181"/>
            <a:ext cx="1981200" cy="55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Privacy, security, architecture, integration, and co-development exploration.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91" name="Google Shape;391;p27"/>
          <p:cNvSpPr txBox="1"/>
          <p:nvPr/>
        </p:nvSpPr>
        <p:spPr>
          <a:xfrm>
            <a:off x="6534150" y="3364706"/>
            <a:ext cx="208026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📣  Distribution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92" name="Google Shape;392;p27"/>
          <p:cNvSpPr txBox="1"/>
          <p:nvPr/>
        </p:nvSpPr>
        <p:spPr>
          <a:xfrm>
            <a:off x="6534150" y="3736181"/>
            <a:ext cx="1981200" cy="55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Community access, wellness education, consumer reach, and mission-aligned partnerships.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93" name="Google Shape;393;p27"/>
          <p:cNvSpPr txBox="1"/>
          <p:nvPr/>
        </p:nvSpPr>
        <p:spPr>
          <a:xfrm>
            <a:off x="9391650" y="3364706"/>
            <a:ext cx="2080260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🤝  Strategic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94" name="Google Shape;394;p27"/>
          <p:cNvSpPr txBox="1"/>
          <p:nvPr/>
        </p:nvSpPr>
        <p:spPr>
          <a:xfrm>
            <a:off x="9391650" y="3736181"/>
            <a:ext cx="1981200" cy="55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Long-term ecosystem guidance, advisory relationships, and exploratory investment dialogue.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395" name="Google Shape;395;p27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Collaboration Pathways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28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8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3090862"/>
            <a:ext cx="5429250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28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191250" y="3090862"/>
            <a:ext cx="5429250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28"/>
          <p:cNvSpPr txBox="1"/>
          <p:nvPr/>
        </p:nvSpPr>
        <p:spPr>
          <a:xfrm>
            <a:off x="571500" y="2452687"/>
            <a:ext cx="11049000" cy="645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Track provides a practical personal-health entry point. NHOS Intelligence and NHOS Research create foundations for deeper collaboration, validation, and future capability development.</a:t>
            </a:r>
            <a:endParaRPr lang="en-US" b="1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04" name="Google Shape;404;p28"/>
          <p:cNvSpPr txBox="1"/>
          <p:nvPr/>
        </p:nvSpPr>
        <p:spPr>
          <a:xfrm>
            <a:off x="819150" y="3338512"/>
            <a:ext cx="5180647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👤 User-centered personal-health tools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05" name="Google Shape;405;p28"/>
          <p:cNvSpPr txBox="1"/>
          <p:nvPr/>
        </p:nvSpPr>
        <p:spPr>
          <a:xfrm>
            <a:off x="819150" y="3709987"/>
            <a:ext cx="493395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Tracking, organization, and exploration designed for privacy and continuity.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06" name="Google Shape;406;p28"/>
          <p:cNvSpPr txBox="1"/>
          <p:nvPr/>
        </p:nvSpPr>
        <p:spPr>
          <a:xfrm>
            <a:off x="819150" y="4167187"/>
            <a:ext cx="5180647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🧠  Structured &amp; contextual health knowledge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07" name="Google Shape;407;p28"/>
          <p:cNvSpPr txBox="1"/>
          <p:nvPr/>
        </p:nvSpPr>
        <p:spPr>
          <a:xfrm>
            <a:off x="819150" y="4538662"/>
            <a:ext cx="493395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Intelligence layer connecting symptoms, conditions, remedies, and evidence.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08" name="Google Shape;408;p28"/>
          <p:cNvSpPr txBox="1"/>
          <p:nvPr/>
        </p:nvSpPr>
        <p:spPr>
          <a:xfrm>
            <a:off x="6438900" y="3338512"/>
            <a:ext cx="5180647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📚  Independent research &amp; evaluation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09" name="Google Shape;409;p28"/>
          <p:cNvSpPr txBox="1"/>
          <p:nvPr/>
        </p:nvSpPr>
        <p:spPr>
          <a:xfrm>
            <a:off x="6438900" y="3709987"/>
            <a:ext cx="493395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Evidence-building process with documented validation frameworks.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10" name="Google Shape;410;p28"/>
          <p:cNvSpPr txBox="1"/>
          <p:nvPr/>
        </p:nvSpPr>
        <p:spPr>
          <a:xfrm>
            <a:off x="6438900" y="4167187"/>
            <a:ext cx="5180647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🤝  Responsible tech &amp; institutional collaboration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11" name="Google Shape;411;p28"/>
          <p:cNvSpPr txBox="1"/>
          <p:nvPr/>
        </p:nvSpPr>
        <p:spPr>
          <a:xfrm>
            <a:off x="6438900" y="4538662"/>
            <a:ext cx="493395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Partnerships built on shared values of privacy, integrity, and user control.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12" name="Google Shape;412;p28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 Growing Ecosystem, Built Responsibly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29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29"/>
          <p:cNvSpPr txBox="1"/>
          <p:nvPr/>
        </p:nvSpPr>
        <p:spPr>
          <a:xfrm>
            <a:off x="571500" y="1755457"/>
            <a:ext cx="586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Adedapo Ogundiran — Founder &amp; CEO, NHOS Labs, Inc.</a:t>
            </a:r>
            <a:endParaRPr lang="en-US" sz="1200" b="1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19" name="Google Shape;419;p29"/>
          <p:cNvSpPr txBox="1"/>
          <p:nvPr/>
        </p:nvSpPr>
        <p:spPr>
          <a:xfrm>
            <a:off x="571500" y="2014537"/>
            <a:ext cx="58674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66666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Healthcare Management • Clinical Informatics • Healthcare Analytics • Systems Architecture • Digital Health</a:t>
            </a:r>
            <a:endParaRPr lang="en-US" sz="900" b="0" i="0" u="none" strike="noStrike" cap="none">
              <a:solidFill>
                <a:srgbClr val="666666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20" name="Google Shape;420;p29"/>
          <p:cNvSpPr txBox="1"/>
          <p:nvPr/>
        </p:nvSpPr>
        <p:spPr>
          <a:xfrm>
            <a:off x="571500" y="2273935"/>
            <a:ext cx="5867400" cy="126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Founder-led development of a local-first personal health intelligence ecosystem, spanning health intelligence architecture, knowledge systems, privacy-oriented computing, personal-health applications, and evidence-driven research.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✅  Member, American Medical Informatics Association (AMIA)</a:t>
            </a:r>
            <a:endParaRPr lang="en-US" alt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🪪</a:t>
            </a:r>
            <a:r>
              <a:rPr lang="en-US" altLang="zh-CN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alt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ORCID iD: 0009-0003-8025-1116</a:t>
            </a:r>
            <a:endParaRPr lang="en-US" alt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21" name="Google Shape;421;p29"/>
          <p:cNvSpPr txBox="1"/>
          <p:nvPr/>
        </p:nvSpPr>
        <p:spPr>
          <a:xfrm>
            <a:off x="571500" y="3505200"/>
            <a:ext cx="5867400" cy="241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📌  Roadmap:</a:t>
            </a:r>
            <a:endParaRPr lang="en-US" sz="1050" b="1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22" name="Google Shape;422;p29"/>
          <p:cNvSpPr txBox="1"/>
          <p:nvPr/>
        </p:nvSpPr>
        <p:spPr>
          <a:xfrm>
            <a:off x="571500" y="4029710"/>
            <a:ext cx="5867400" cy="145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 </a:t>
            </a:r>
            <a:r>
              <a:rPr lang="en-US" sz="900" b="1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NOW — Product Refinement &amp; Engagement:</a:t>
            </a: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Product refinement, user learning, early community engagement, strategic outreach</a:t>
            </a:r>
            <a:endParaRPr lang="en-US" sz="900" b="0" i="0" u="none" strike="noStrike" cap="non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endParaRPr lang="en-US" sz="900" b="0" i="0" u="none" strike="noStrike" cap="non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 </a:t>
            </a:r>
            <a:r>
              <a:rPr lang="en-US" sz="900" b="1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NEXT — Independent Validation:</a:t>
            </a: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Independent validation, research collaboration, architecture evaluation, reproducible testing</a:t>
            </a:r>
            <a:endParaRPr lang="en-US" sz="900" b="0" i="0" u="none" strike="noStrike" cap="non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• </a:t>
            </a:r>
            <a:r>
              <a:rPr lang="en-US" sz="900" b="1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NEXT — Strategic Collaboration:</a:t>
            </a: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Distribution, technology, research, and institutional collaboration</a:t>
            </a:r>
            <a:endParaRPr lang="en-US"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• </a:t>
            </a:r>
            <a:r>
              <a:rPr lang="en-US" sz="900" b="1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LONGER TERM — Ecosystem Growth:</a:t>
            </a:r>
            <a:r>
              <a:rPr lang="en-US" sz="900" b="0" i="0" u="none" strike="noStrike" cap="none">
                <a:solidFill>
                  <a:srgbClr val="000000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Expanded health-intelligence capabilities, carefully governed deployments, strategic growth</a:t>
            </a:r>
            <a:endParaRPr lang="en-US" sz="900" b="0" i="0" u="none" strike="noStrike" cap="none">
              <a:solidFill>
                <a:srgbClr val="000000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25" name="Google Shape;425;p29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Founder &amp; Roadmap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8" name="Picture 7" descr="Founder_DO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645" y="2207260"/>
            <a:ext cx="5003165" cy="31229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30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0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752725"/>
            <a:ext cx="5405437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0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215062" y="2752725"/>
            <a:ext cx="5405437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0"/>
          <p:cNvSpPr txBox="1"/>
          <p:nvPr/>
        </p:nvSpPr>
        <p:spPr>
          <a:xfrm>
            <a:off x="570865" y="2402840"/>
            <a:ext cx="1097153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is entering a phase of focused refinement, independent evaluation, and collaboration.</a:t>
            </a:r>
            <a:endParaRPr lang="en-US" b="1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34" name="Google Shape;434;p30"/>
          <p:cNvSpPr txBox="1"/>
          <p:nvPr/>
        </p:nvSpPr>
        <p:spPr>
          <a:xfrm>
            <a:off x="819150" y="3000375"/>
            <a:ext cx="5155644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📱 Product and Experience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35" name="Google Shape;435;p30"/>
          <p:cNvSpPr txBox="1"/>
          <p:nvPr/>
        </p:nvSpPr>
        <p:spPr>
          <a:xfrm>
            <a:off x="819150" y="3371850"/>
            <a:ext cx="4910137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Refine NHOS Track, reliability, accessibility, and user workflows.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36" name="Google Shape;436;p30"/>
          <p:cNvSpPr txBox="1"/>
          <p:nvPr/>
        </p:nvSpPr>
        <p:spPr>
          <a:xfrm>
            <a:off x="819150" y="3890962"/>
            <a:ext cx="5155644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🔒  Privacy and Security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37" name="Google Shape;437;p30"/>
          <p:cNvSpPr txBox="1"/>
          <p:nvPr/>
        </p:nvSpPr>
        <p:spPr>
          <a:xfrm>
            <a:off x="819150" y="4262437"/>
            <a:ext cx="4910137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Strengthen architecture review, data-governance documentation, and independent assessment.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38" name="Google Shape;438;p30"/>
          <p:cNvSpPr txBox="1"/>
          <p:nvPr/>
        </p:nvSpPr>
        <p:spPr>
          <a:xfrm>
            <a:off x="6462712" y="3000375"/>
            <a:ext cx="5155644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📚  Research and Validation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39" name="Google Shape;439;p30"/>
          <p:cNvSpPr txBox="1"/>
          <p:nvPr/>
        </p:nvSpPr>
        <p:spPr>
          <a:xfrm>
            <a:off x="6462712" y="3371850"/>
            <a:ext cx="4910137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Expand reproducible testing, technical documentation, and institutional collaboration.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40" name="Google Shape;440;p30"/>
          <p:cNvSpPr txBox="1"/>
          <p:nvPr/>
        </p:nvSpPr>
        <p:spPr>
          <a:xfrm>
            <a:off x="6462712" y="4105275"/>
            <a:ext cx="5155644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🤝  Partnership Development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41" name="Google Shape;441;p30"/>
          <p:cNvSpPr txBox="1"/>
          <p:nvPr/>
        </p:nvSpPr>
        <p:spPr>
          <a:xfrm>
            <a:off x="6462712" y="4476750"/>
            <a:ext cx="4910137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Explore distribution, technology, research, community, and strategic ecosystem relationships.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42" name="Google Shape;442;p3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Strategic Development Priorities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31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31"/>
          <p:cNvSpPr txBox="1"/>
          <p:nvPr/>
        </p:nvSpPr>
        <p:spPr>
          <a:xfrm>
            <a:off x="857250" y="2174081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Strategic Partners: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Distribution, technology, commercialization, and ecosystem partnerships.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49" name="Google Shape;449;p31"/>
          <p:cNvSpPr txBox="1"/>
          <p:nvPr/>
        </p:nvSpPr>
        <p:spPr>
          <a:xfrm>
            <a:off x="857250" y="2736056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Research Collaborators: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Independent validation, architecture research, and evidence generation.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50" name="Google Shape;450;p31"/>
          <p:cNvSpPr txBox="1"/>
          <p:nvPr/>
        </p:nvSpPr>
        <p:spPr>
          <a:xfrm>
            <a:off x="857250" y="3298031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Enterprise Partners: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Deployment, licensing, integration, and white-label opportunities.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51" name="Google Shape;451;p31"/>
          <p:cNvSpPr txBox="1"/>
          <p:nvPr/>
        </p:nvSpPr>
        <p:spPr>
          <a:xfrm>
            <a:off x="857250" y="3860006"/>
            <a:ext cx="5581650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Technology Partners: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Platform integrations, infrastructure, and co-development.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52" name="Google Shape;452;p31"/>
          <p:cNvSpPr txBox="1"/>
          <p:nvPr/>
        </p:nvSpPr>
        <p:spPr>
          <a:xfrm>
            <a:off x="857250" y="4207668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Strategic Investors: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Capital and strategic expertise to accelerate commercialization and growth.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453" name="Google Shape;453;p31"/>
          <p:cNvSpPr txBox="1"/>
          <p:nvPr/>
        </p:nvSpPr>
        <p:spPr>
          <a:xfrm>
            <a:off x="857250" y="4769643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Mission-Aligned Sponsors: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Support for privacy, health education, research, accessibility, and community pilots.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456" name="Google Shape;456;p31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197893"/>
            <a:ext cx="21907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31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275986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31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1500" y="3321843"/>
            <a:ext cx="1333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31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71500" y="3883818"/>
            <a:ext cx="21907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1" descr="image.png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71500" y="4231481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31" descr="image.png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571500" y="4793456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31"/>
          <p:cNvSpPr txBox="1"/>
          <p:nvPr/>
        </p:nvSpPr>
        <p:spPr>
          <a:xfrm>
            <a:off x="571500" y="476250"/>
            <a:ext cx="1160145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Let's Build the Future of Personal Health Intelligence</a:t>
            </a:r>
            <a:endParaRPr lang="en-US" sz="24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2" name="Picture 1" descr="NHOS_Partnership_Ecosystem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1300" y="2056765"/>
            <a:ext cx="5144135" cy="34296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571500" y="5126831"/>
            <a:ext cx="5867400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One ecosystem. Multiple entry points. Continuous context.</a:t>
            </a:r>
            <a:endParaRPr lang="en-US" sz="1125" b="1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857250" y="2097881"/>
            <a:ext cx="5581650" cy="65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🧠   NHOS Intelligence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Structured health knowledge, contextual intelligence, and interconnected health information.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125" b="0" i="1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Knowledge Infrastructure</a:t>
            </a:r>
            <a:endParaRPr lang="en-US" sz="1125" b="0" i="1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857250" y="3088481"/>
            <a:ext cx="5581650" cy="65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📊   NHOS Track™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 personal-health environment bringing tracking, assessment, wellness, and health info tools into one privacy-focused experience.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125" b="0" i="1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Consumer Entry Point</a:t>
            </a:r>
            <a:endParaRPr lang="en-US" sz="1125" b="0" i="1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857250" y="4079081"/>
            <a:ext cx="5581650" cy="65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📚   NHOS Research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Architectural research, evidence organization, integrity methodologies, and validation frameworks.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125" b="0" i="1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Evidence-Building Process</a:t>
            </a:r>
            <a:endParaRPr lang="en-US" sz="1125" b="0" i="1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102" name="Google Shape;102;p14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12169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311229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1500" y="4102893"/>
            <a:ext cx="19050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Ecosystem Components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2" name="Picture 1" descr="Ecosystem Components_Unified Intelligenc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900" y="2098040"/>
            <a:ext cx="5271135" cy="35147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32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32"/>
          <p:cNvSpPr txBox="1"/>
          <p:nvPr/>
        </p:nvSpPr>
        <p:spPr>
          <a:xfrm>
            <a:off x="295275" y="205740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NHOS Labs, Inc.</a:t>
            </a:r>
            <a:endParaRPr lang="en-US" sz="36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69" name="Google Shape;469;p32"/>
          <p:cNvSpPr txBox="1"/>
          <p:nvPr/>
        </p:nvSpPr>
        <p:spPr>
          <a:xfrm>
            <a:off x="571500" y="2857500"/>
            <a:ext cx="110490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8B1A1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Building the Future of Local-First Personal Health Intelligence</a:t>
            </a:r>
            <a:endParaRPr lang="en-US" sz="1500" b="0" i="0" u="none" strike="noStrike" cap="none">
              <a:solidFill>
                <a:srgbClr val="8B1A1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470" name="Google Shape;470;p32"/>
          <p:cNvSpPr txBox="1"/>
          <p:nvPr/>
        </p:nvSpPr>
        <p:spPr>
          <a:xfrm>
            <a:off x="571500" y="3429000"/>
            <a:ext cx="1104900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🔗   </a:t>
            </a:r>
            <a:r>
              <a:rPr lang="en-US" sz="120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NHOS:</a:t>
            </a:r>
            <a:r>
              <a:rPr lang="en-US" sz="120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nhos.health  |  📄   </a:t>
            </a:r>
            <a:r>
              <a:rPr lang="en-US" sz="120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Research Registry:</a:t>
            </a:r>
            <a:r>
              <a:rPr lang="en-US" sz="120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nhos.health/research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20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📱  </a:t>
            </a:r>
            <a:r>
              <a:rPr lang="en-US" sz="120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Track:</a:t>
            </a:r>
            <a:r>
              <a:rPr lang="en-US" sz="120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nhos.health/track  |  ℹ️ </a:t>
            </a:r>
            <a:r>
              <a:rPr lang="en-US" sz="120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About:</a:t>
            </a:r>
            <a:r>
              <a:rPr lang="en-US" sz="120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nhos.health/about/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20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Adedapo Ogundiran, Founder &amp; CEO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20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📧   founder@nhos.health  |  📞  +1 (347) 779-4718</a:t>
            </a:r>
            <a:endParaRPr lang="en-US" sz="120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595562"/>
            <a:ext cx="3429000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381500" y="2595562"/>
            <a:ext cx="3429000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191500" y="2595562"/>
            <a:ext cx="3429000" cy="1624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4457700"/>
            <a:ext cx="542925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191250" y="4457700"/>
            <a:ext cx="5429250" cy="70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571500" y="1871662"/>
            <a:ext cx="110490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People increasingly manage their health through disconnected applications, information sources, trackers, calculators, assessments, and records.</a:t>
            </a:r>
            <a:endParaRPr lang="en-US" sz="12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828675" y="5353050"/>
            <a:ext cx="10534650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Opportunity: Not simply to build another health app, but to create a more interconnected, privacy-oriented model for personal health intelligence.</a:t>
            </a:r>
            <a:endParaRPr lang="en-US" sz="1125" b="1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819150" y="2843212"/>
            <a:ext cx="308038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Fragmented Information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819150" y="3214687"/>
            <a:ext cx="293370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Health information is distributed across multiple tools and platforms without synthesis.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4629150" y="2843212"/>
            <a:ext cx="308038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Disconnected Experiences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4629150" y="3214687"/>
            <a:ext cx="29337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Users repeatedly enter, interpret, and organize similar information across silos.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8439150" y="2843212"/>
            <a:ext cx="308038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Limited Continuity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8439150" y="3214687"/>
            <a:ext cx="29337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Context can be lost when moving between different digital and physical applications.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771525" y="4610100"/>
            <a:ext cx="50292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🔸 Growing Privacy Concerns</a:t>
            </a: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Personal health information increasingly passes through systems users do not control.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6391275" y="4610100"/>
            <a:ext cx="50292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🔸 Cloud Dependency</a:t>
            </a: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Many digital experiences assume persistent connectivity and centralized infrastructure.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Personal Health Is Fragmented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6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197893"/>
            <a:ext cx="5334000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286500" y="2197893"/>
            <a:ext cx="5334000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 txBox="1"/>
          <p:nvPr/>
        </p:nvSpPr>
        <p:spPr>
          <a:xfrm>
            <a:off x="1147762" y="4998243"/>
            <a:ext cx="9896475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The next generation of personal health technology must be not only intelligent, but private, interconnected, and user-controlled.</a:t>
            </a:r>
            <a:endParaRPr lang="en-US" sz="1275" b="1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819150" y="2445543"/>
            <a:ext cx="508063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🤖  AI Expectations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819150" y="2817018"/>
            <a:ext cx="48387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People increasingly expect health technology to provide contextual, personalized, and intelligent experiences.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819150" y="3550443"/>
            <a:ext cx="508063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📱 Digital Shift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819150" y="3921918"/>
            <a:ext cx="48387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Tracking, wellness, medications, symptoms, and health information are rapidly moving into consumer software.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6534150" y="2445543"/>
            <a:ext cx="508063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🔒  Privacy Value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6534150" y="2817018"/>
            <a:ext cx="48387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Users and institutions increasingly value transparency, control, and minimization of unnecessary data movement.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6534150" y="3550443"/>
            <a:ext cx="508063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💻  Local Computing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6534150" y="3921918"/>
            <a:ext cx="48387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On-device and local-first architectures reduce routine dependence on centralized services.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Why Now? A New Phase in Health Tech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7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4764881"/>
            <a:ext cx="110490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2055018"/>
            <a:ext cx="3429000" cy="2519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381500" y="2055018"/>
            <a:ext cx="3429000" cy="2519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191500" y="2055018"/>
            <a:ext cx="3429000" cy="251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7"/>
          <p:cNvSpPr txBox="1"/>
          <p:nvPr/>
        </p:nvSpPr>
        <p:spPr>
          <a:xfrm>
            <a:off x="723900" y="4917281"/>
            <a:ext cx="107442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focus: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 privacy-oriented, local-first segment within the broader mHealth market.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SOM — NHOS Initial Addressable Opportunity: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Bottom-up model in development.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819150" y="2302668"/>
            <a:ext cx="308038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TAM — Global Digital Health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55" name="Google Shape;155;p17"/>
          <p:cNvSpPr txBox="1"/>
          <p:nvPr/>
        </p:nvSpPr>
        <p:spPr>
          <a:xfrm>
            <a:off x="819150" y="2674143"/>
            <a:ext cx="2933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$650B+ </a:t>
            </a:r>
            <a:r>
              <a:rPr lang="en-US" sz="1800" b="0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by 2032</a:t>
            </a:r>
            <a:endParaRPr lang="en-US" sz="1800" b="0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56" name="Google Shape;156;p17"/>
          <p:cNvSpPr txBox="1"/>
          <p:nvPr/>
        </p:nvSpPr>
        <p:spPr>
          <a:xfrm>
            <a:off x="819150" y="3112293"/>
            <a:ext cx="293370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Digital health technologies, services, monitoring, mHealth, health IT, and related solutions.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819150" y="3869531"/>
            <a:ext cx="2933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6WResearch; projected global market &gt;$653.8B by 2032.</a:t>
            </a:r>
            <a:endParaRPr lang="en-US" sz="900" b="0" i="1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58" name="Google Shape;158;p17"/>
          <p:cNvSpPr txBox="1"/>
          <p:nvPr/>
        </p:nvSpPr>
        <p:spPr>
          <a:xfrm>
            <a:off x="4629150" y="2302668"/>
            <a:ext cx="308038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SAM — Global mHealth Apps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4629150" y="2674143"/>
            <a:ext cx="2933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~$45B </a:t>
            </a:r>
            <a:r>
              <a:rPr lang="en-US" sz="1800" b="0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 2026</a:t>
            </a:r>
            <a:endParaRPr lang="en-US" sz="1800" b="0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4629150" y="3112293"/>
            <a:ext cx="293370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Mobile health applications supporting monitoring, wellness, fitness, disease management, health education.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1" name="Google Shape;161;p17"/>
          <p:cNvSpPr txBox="1"/>
          <p:nvPr/>
        </p:nvSpPr>
        <p:spPr>
          <a:xfrm>
            <a:off x="4629150" y="3869531"/>
            <a:ext cx="2933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Fortune Business Insights; 2026 estimate $45.14B.</a:t>
            </a:r>
            <a:endParaRPr lang="en-US" sz="900" b="0" i="1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2" name="Google Shape;162;p17"/>
          <p:cNvSpPr txBox="1"/>
          <p:nvPr/>
        </p:nvSpPr>
        <p:spPr>
          <a:xfrm>
            <a:off x="8439150" y="2302668"/>
            <a:ext cx="308038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Adjacent — PHR Software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8439150" y="2674143"/>
            <a:ext cx="2933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~$53B </a:t>
            </a:r>
            <a:r>
              <a:rPr lang="en-US" sz="1800" b="0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 2026</a:t>
            </a:r>
            <a:endParaRPr lang="en-US" sz="1800" b="0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4" name="Google Shape;164;p17"/>
          <p:cNvSpPr txBox="1"/>
          <p:nvPr/>
        </p:nvSpPr>
        <p:spPr>
          <a:xfrm>
            <a:off x="8439150" y="3112293"/>
            <a:ext cx="29337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Personal health record and health-information organization software.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8439150" y="3869531"/>
            <a:ext cx="2933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1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Fortune Business Insights; estimates vary by provider.</a:t>
            </a:r>
            <a:endParaRPr lang="en-US" sz="900" b="0" i="1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6" name="Google Shape;166;p17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Market Opportunity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8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8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009775"/>
            <a:ext cx="5867400" cy="353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8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819900" y="2009775"/>
            <a:ext cx="4800600" cy="3533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 txBox="1"/>
          <p:nvPr/>
        </p:nvSpPr>
        <p:spPr>
          <a:xfrm>
            <a:off x="819150" y="2257425"/>
            <a:ext cx="564070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NHOS Design Focus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6959917" y="3031926"/>
            <a:ext cx="452056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Core Integration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7067550" y="3431976"/>
            <a:ext cx="4305300" cy="97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combines local-first personal-health architecture, a dedicated health intelligence layer, specialized interconnected functions, and an evidence-oriented research program into one ecosystem.</a:t>
            </a:r>
            <a:endParaRPr lang="en-US" sz="120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1104900" y="2628900"/>
            <a:ext cx="508635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Local-first experience</a:t>
            </a: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Prioritizes local processing and user-controlled information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1104900" y="3162300"/>
            <a:ext cx="508635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Offline-capable workflows</a:t>
            </a: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Defined functions can operate without persistent connectivity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79" name="Google Shape;179;p18"/>
          <p:cNvSpPr txBox="1"/>
          <p:nvPr/>
        </p:nvSpPr>
        <p:spPr>
          <a:xfrm>
            <a:off x="1104900" y="3695700"/>
            <a:ext cx="508635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Integrated health context</a:t>
            </a: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Connects tracking, knowledge, assessment, and health-information workflows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80" name="Google Shape;180;p18"/>
          <p:cNvSpPr txBox="1"/>
          <p:nvPr/>
        </p:nvSpPr>
        <p:spPr>
          <a:xfrm>
            <a:off x="1104900" y="4229100"/>
            <a:ext cx="508635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Evidence-oriented knowledge</a:t>
            </a: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Organizes references, context, and health-information relationships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81" name="Google Shape;181;p18"/>
          <p:cNvSpPr txBox="1"/>
          <p:nvPr/>
        </p:nvSpPr>
        <p:spPr>
          <a:xfrm>
            <a:off x="1104900" y="4762500"/>
            <a:ext cx="508635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Research-informed development</a:t>
            </a: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— Uses documentation and validation frameworks to guide further evaluation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182" name="Google Shape;182;p18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19150" y="26527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19150" y="31861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8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19150" y="37195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8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19150" y="42529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8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19150" y="4786312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8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NHOS's Architectural Focus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9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9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3086100"/>
            <a:ext cx="3429000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9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381500" y="3086100"/>
            <a:ext cx="3429000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9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191500" y="3086100"/>
            <a:ext cx="3429000" cy="183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9"/>
          <p:cNvSpPr txBox="1"/>
          <p:nvPr/>
        </p:nvSpPr>
        <p:spPr>
          <a:xfrm>
            <a:off x="1776412" y="2062162"/>
            <a:ext cx="8639175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"A world where personal health intelligence is private, interconnected, and under the user's control."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2428875" y="2633662"/>
            <a:ext cx="7334250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Labs, Inc. is building toward this vision through a local-first health intelligence ecosystem connecting: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4014787" y="5162550"/>
            <a:ext cx="4162425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8B1A1A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One ecosystem. Multiple entry points. Continuous context.</a:t>
            </a:r>
            <a:endParaRPr lang="en-US" sz="1125" b="1" i="0" u="none" strike="noStrike" cap="none">
              <a:solidFill>
                <a:srgbClr val="8B1A1A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819150" y="3333750"/>
            <a:ext cx="308038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🧠  NHOS Intelligence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0" name="Google Shape;200;p19"/>
          <p:cNvSpPr txBox="1"/>
          <p:nvPr/>
        </p:nvSpPr>
        <p:spPr>
          <a:xfrm>
            <a:off x="819150" y="3705225"/>
            <a:ext cx="293370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Structured health knowledge, contextual intelligence, and interconnected health information.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1" name="Google Shape;201;p19"/>
          <p:cNvSpPr txBox="1"/>
          <p:nvPr/>
        </p:nvSpPr>
        <p:spPr>
          <a:xfrm>
            <a:off x="4629150" y="3333750"/>
            <a:ext cx="308038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📚  NHOS Research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2" name="Google Shape;202;p19"/>
          <p:cNvSpPr txBox="1"/>
          <p:nvPr/>
        </p:nvSpPr>
        <p:spPr>
          <a:xfrm>
            <a:off x="4629150" y="3705225"/>
            <a:ext cx="2933700" cy="64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Architectural research, evidence organization, integrity methodologies, and validation frameworks.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3" name="Google Shape;203;p19"/>
          <p:cNvSpPr txBox="1"/>
          <p:nvPr/>
        </p:nvSpPr>
        <p:spPr>
          <a:xfrm>
            <a:off x="8439150" y="3333750"/>
            <a:ext cx="308038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📊  NHOS Track™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4" name="Google Shape;204;p19"/>
          <p:cNvSpPr txBox="1"/>
          <p:nvPr/>
        </p:nvSpPr>
        <p:spPr>
          <a:xfrm>
            <a:off x="8439150" y="3705225"/>
            <a:ext cx="29337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 personal-health environment bringing tracking, assessment, wellness, and health info tools into one privacy-focused experience.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05" name="Google Shape;205;p19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Our Vision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0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0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945606"/>
            <a:ext cx="5867400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4336256"/>
            <a:ext cx="5867400" cy="12477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3252787" y="1969293"/>
            <a:ext cx="5686425" cy="2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8B1A1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From fragmented health tools to an interconnected health intelligence ecosystem</a:t>
            </a:r>
            <a:endParaRPr lang="en-US" sz="1125" b="0" i="0" u="none" strike="noStrike" cap="none">
              <a:solidFill>
                <a:srgbClr val="8B1A1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214" name="Google Shape;214;p20"/>
          <p:cNvSpPr txBox="1"/>
          <p:nvPr/>
        </p:nvSpPr>
        <p:spPr>
          <a:xfrm>
            <a:off x="571500" y="2374106"/>
            <a:ext cx="586740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Labs combines an intelligence layer with a personal-health layer, creating a foundation for interconnected digital health experiences.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5" name="Google Shape;215;p20"/>
          <p:cNvSpPr txBox="1"/>
          <p:nvPr/>
        </p:nvSpPr>
        <p:spPr>
          <a:xfrm>
            <a:off x="819150" y="3193256"/>
            <a:ext cx="564070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🧠  NHOS Intelligence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6" name="Google Shape;216;p20"/>
          <p:cNvSpPr txBox="1"/>
          <p:nvPr/>
        </p:nvSpPr>
        <p:spPr>
          <a:xfrm>
            <a:off x="819150" y="3498056"/>
            <a:ext cx="53721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B1A1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Structured knowledge base:</a:t>
            </a:r>
            <a:endParaRPr lang="en-US" sz="975" b="0" i="0" u="none" strike="noStrike" cap="none">
              <a:solidFill>
                <a:srgbClr val="8B1A1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217" name="Google Shape;217;p20"/>
          <p:cNvSpPr txBox="1"/>
          <p:nvPr/>
        </p:nvSpPr>
        <p:spPr>
          <a:xfrm>
            <a:off x="819150" y="3759993"/>
            <a:ext cx="53721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Symptoms • Conditions • Herbs • Medications • Interactions • Evidence • Protocols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18" name="Google Shape;218;p20"/>
          <p:cNvSpPr txBox="1"/>
          <p:nvPr/>
        </p:nvSpPr>
        <p:spPr>
          <a:xfrm>
            <a:off x="819150" y="4583906"/>
            <a:ext cx="5640705" cy="23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📊  NHOS Track™</a:t>
            </a:r>
            <a:endParaRPr lang="en-US" sz="1500" b="1" i="0" u="none" strike="noStrike" cap="none">
              <a:solidFill>
                <a:srgbClr val="8B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9" name="Google Shape;219;p20"/>
          <p:cNvSpPr txBox="1"/>
          <p:nvPr/>
        </p:nvSpPr>
        <p:spPr>
          <a:xfrm>
            <a:off x="819150" y="4888706"/>
            <a:ext cx="53721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B1A1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Personal health layer:</a:t>
            </a:r>
            <a:endParaRPr lang="en-US" sz="975" b="0" i="0" u="none" strike="noStrike" cap="none">
              <a:solidFill>
                <a:srgbClr val="8B1A1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220" name="Google Shape;220;p20"/>
          <p:cNvSpPr txBox="1"/>
          <p:nvPr/>
        </p:nvSpPr>
        <p:spPr>
          <a:xfrm>
            <a:off x="819150" y="5150643"/>
            <a:ext cx="537210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Vitals • Symptoms • Habits • Wellness • Assessments • Health Records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23" name="Google Shape;223;p2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NHOS Solution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2" name="Picture 1" descr="NHOS Interconnected Health Ecosyste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9720" y="2374265"/>
            <a:ext cx="5073015" cy="33820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8"/>
        </a:solidFill>
        <a:effectLst/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1" descr="image.png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descr="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71500" y="2509837"/>
            <a:ext cx="5867400" cy="6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1"/>
          <p:cNvSpPr txBox="1"/>
          <p:nvPr/>
        </p:nvSpPr>
        <p:spPr>
          <a:xfrm>
            <a:off x="571500" y="1995487"/>
            <a:ext cx="58674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NHOS Track is the consumer-facing personal-health environment within the broader NHOS ecosystem featuring 550+ health tracking and wellness tools.</a:t>
            </a:r>
            <a:endParaRPr lang="en-US" sz="1050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31" name="Google Shape;231;p21"/>
          <p:cNvSpPr txBox="1"/>
          <p:nvPr/>
        </p:nvSpPr>
        <p:spPr>
          <a:xfrm>
            <a:off x="571500" y="5033962"/>
            <a:ext cx="5867400" cy="5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666666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⬇️ Available on Google Play | Tool counts and capabilities continue to evolve.</a:t>
            </a:r>
            <a:endParaRPr lang="en-US" sz="900" b="0" i="0" u="none" strike="noStrike" cap="none">
              <a:solidFill>
                <a:srgbClr val="666666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br>
            <a:r>
              <a:rPr lang="en-US" sz="900" b="0" i="1" u="none" strike="noStrike" cap="none">
                <a:solidFill>
                  <a:srgbClr val="666666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Disclaimer: NHOS supports personal health organization, educational exploration, and wellness workflows. It does not provide diagnosis, emergency guidance, or professional medical care.</a:t>
            </a:r>
            <a:endParaRPr lang="en-US" sz="900" b="0" i="1" u="none" strike="noStrike" cap="none">
              <a:solidFill>
                <a:srgbClr val="666666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32" name="Google Shape;232;p21"/>
          <p:cNvSpPr txBox="1"/>
          <p:nvPr/>
        </p:nvSpPr>
        <p:spPr>
          <a:xfrm>
            <a:off x="695325" y="2633662"/>
            <a:ext cx="561975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8B1A1A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Privacy-First by Design:</a:t>
            </a:r>
            <a:endParaRPr lang="en-US" sz="975" b="0" i="0" u="none" strike="noStrike" cap="none">
              <a:solidFill>
                <a:srgbClr val="8B1A1A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sp>
        <p:nvSpPr>
          <p:cNvPr id="233" name="Google Shape;233;p21"/>
          <p:cNvSpPr txBox="1"/>
          <p:nvPr/>
        </p:nvSpPr>
        <p:spPr>
          <a:xfrm>
            <a:off x="695325" y="2819400"/>
            <a:ext cx="5619750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No required account • Offline-first • Local processing • No tracking • No advertising</a:t>
            </a:r>
            <a:endParaRPr lang="en-US" sz="97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36" name="Google Shape;236;p21"/>
          <p:cNvSpPr txBox="1"/>
          <p:nvPr/>
        </p:nvSpPr>
        <p:spPr>
          <a:xfrm>
            <a:off x="857250" y="3243262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Track: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Vitals, symptoms, medications, nutrition, sleep, fitness, habits, and wellness.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37" name="Google Shape;237;p21"/>
          <p:cNvSpPr txBox="1"/>
          <p:nvPr/>
        </p:nvSpPr>
        <p:spPr>
          <a:xfrm>
            <a:off x="857250" y="3805237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Explore: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Health information, assessments, natural health resources, calculators, and wellness tools.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238" name="Google Shape;238;p21"/>
          <p:cNvSpPr txBox="1"/>
          <p:nvPr/>
        </p:nvSpPr>
        <p:spPr>
          <a:xfrm>
            <a:off x="857250" y="4367212"/>
            <a:ext cx="55816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1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Organize:</a:t>
            </a:r>
            <a:r>
              <a:rPr lang="en-US" sz="1125" b="0" i="0" u="none" strike="noStrike" cap="none">
                <a:solidFill>
                  <a:srgbClr val="3D2C2C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Personal health history, trends, reports, and wellness data securely on-device.</a:t>
            </a:r>
            <a:endParaRPr lang="en-US" sz="1125" b="0" i="0" u="none" strike="noStrike" cap="none">
              <a:solidFill>
                <a:srgbClr val="3D2C2C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239" name="Google Shape;239;p21" descr="image.pn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71500" y="3267075"/>
            <a:ext cx="13335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1" descr="image.png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71500" y="3829050"/>
            <a:ext cx="13335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 descr="image.png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71500" y="4391025"/>
            <a:ext cx="152400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1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4A0E0E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NHOS Track™ — Private. Offline. Unified.</a:t>
            </a:r>
            <a:endParaRPr lang="en-US" sz="2700" b="1" i="0" u="none" strike="noStrike" cap="none">
              <a:solidFill>
                <a:srgbClr val="4A0E0E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2" name="Picture 1" descr="NHOS Track™ App Promo Showcas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1300" y="1998980"/>
            <a:ext cx="5328920" cy="355346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INDEX" val="6"/>
  <p:tag name="KSO_WM_UNIT_TYPE" val="a"/>
  <p:tag name="KSO_WM_UNIT_SUBTYPE" val="a"/>
  <p:tag name="KSO_WM_BEAUTIFY_FLAG" val="#wm#"/>
  <p:tag name="SlideZOrder" val="3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13309</Words>
  <Application>WPS Presentation</Application>
  <PresentationFormat/>
  <Paragraphs>427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SimSun</vt:lpstr>
      <vt:lpstr>Wingdings</vt:lpstr>
      <vt:lpstr>Arial</vt:lpstr>
      <vt:lpstr>Calibri</vt:lpstr>
      <vt:lpstr>Plus Jakarta Sans</vt:lpstr>
      <vt:lpstr>Playfair Display</vt:lpstr>
      <vt:lpstr>Plus Jakarta Sans SemiBold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Adedapo Ogundiran</cp:lastModifiedBy>
  <cp:revision>17</cp:revision>
  <dcterms:created xsi:type="dcterms:W3CDTF">2026-08-26T13:00:00Z</dcterms:created>
  <dcterms:modified xsi:type="dcterms:W3CDTF">2026-09-09T19:09:19Z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1033-12.1.0.28485</vt:lpwstr>
  </property>
  <property fmtid="{D5CDD505-2E9C-101B-9397-08002B2CF9AE}" pid="3" name="ICV">
    <vt:lpwstr>4C3691648F954BA68367E79FBA7B5AB1_13</vt:lpwstr>
  </property>
</Properties>
</file>